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7546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C43F52AB-B842-4247-AC09-B810C1CB3B11}" type="datetimeFigureOut">
              <a:rPr lang="nl-NL" smtClean="0"/>
              <a:t>5-12-2023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0950"/>
            <a:ext cx="59991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1A05F8C2-B409-49BC-ABD0-D5F8D959797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924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45B3E-5FE0-EAD1-05A3-B90F25FF9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D52C25-496C-6682-0720-F34226B468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1C742B-CAAE-D923-558E-F8585CF8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D082-6CCD-43E3-9BD9-B8D5A76B4AD6}" type="datetime1">
              <a:rPr lang="nl-NL" smtClean="0"/>
              <a:t>5-12-2023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E052E8-E6B1-2386-0512-DF3BF197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053064-3BF7-A764-1D50-1AC472480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14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77F53-3F4C-E975-ABC9-1F60D2C5F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A5C5A6-B433-7D35-7E82-3CADFD24C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877EEB-A5B0-2BAE-C52A-4A5F67EA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18CC-F3C0-4219-A0CC-8F02D4680566}" type="datetime1">
              <a:rPr lang="nl-NL" smtClean="0"/>
              <a:t>5-12-2023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636DEE-2FCE-0D86-640F-10E9A4F3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D709A0-0F0A-DB30-3B56-60A10E047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24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3066AFE-96F8-0D01-CA5C-098544A98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ED7A83A-865A-2470-740F-112AC02D2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1E5632-FDA7-976A-66C7-482AC3D9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A023-8E0D-4141-87DE-D4673D38ABF6}" type="datetime1">
              <a:rPr lang="nl-NL" smtClean="0"/>
              <a:t>5-12-2023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E98E4E-88E3-ADA6-B649-E37D3200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AE117D-39A0-C63C-E6F7-CB2387E7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71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A3983-295A-197E-F306-460F2853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C8EC84-A997-B9B0-61D4-2502E33C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0F7A15-4175-A5F6-274B-2D78A8A5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0A0DC-CAFE-4149-BC7F-D756CF0635C3}" type="datetime1">
              <a:rPr lang="nl-NL" smtClean="0"/>
              <a:t>5-12-2023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5875DB-2AB5-22E5-0249-ED788A89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8D74BA-E09E-69F7-958E-A8E19A0F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71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18141D-E6CA-36E2-294A-61A446C1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FF2777F-5E04-1933-9BF7-B56325DD8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50542E-A4CB-3D00-CB54-D17C15C98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049C-BBA6-4EB7-8457-86A436A5B90B}" type="datetime1">
              <a:rPr lang="nl-NL" smtClean="0"/>
              <a:t>5-12-2023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990BF6-9992-D3EF-B98C-44DCD9A6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CD07E2-8D01-489F-D809-4AE1CFD2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3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8E301-A7B7-D6D3-1E00-527BF50C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F52590-B98B-C742-838E-16E19C4BC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1520567-879B-ADCE-0087-00435EE5A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A54654-CA11-4ABB-6656-4F49A34A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DBF10-E49E-4A8A-9E46-DF4434C850D6}" type="datetime1">
              <a:rPr lang="nl-NL" smtClean="0"/>
              <a:t>5-12-2023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170934-8B20-14F7-0B17-AC00E3603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60F5BE-1E9C-5212-E696-A7B3D83D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09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E5BF3-F6DE-52C8-A3DE-891C8763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8FB2890-E317-0809-178E-8DB08FFF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48E257-691F-5806-5E2B-F7383880D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FE2052-036B-25D1-2642-8E5F4E933D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29E8DF-2416-F07F-662A-AF7BCDA12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3462309-BD24-286A-088D-003546F3E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0C654-3075-460A-9D3A-A8C2C452525D}" type="datetime1">
              <a:rPr lang="nl-NL" smtClean="0"/>
              <a:t>5-12-2023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2E4AC05-FDA2-24A6-3E58-281C94F6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8F7B031-55C9-8D9A-2195-378BC074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28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6FD297-1CF6-65CC-E90E-4DE17668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2E42A1F-2F60-0DBA-90B8-5F89B46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F350-7FE2-4468-9B7F-7C9406CC6D71}" type="datetime1">
              <a:rPr lang="nl-NL" smtClean="0"/>
              <a:t>5-12-2023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F566538-FDB2-F01D-EE29-5DE54483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C522F3C-2221-A6FB-27BC-2A8223EE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04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BB94298-19A7-FC55-1647-5C23B0BE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7204-411C-4420-9899-67960E5CF4C0}" type="datetime1">
              <a:rPr lang="nl-NL" smtClean="0"/>
              <a:t>5-12-2023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860C15C-5497-2AA9-624E-601ABF65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65B8BA-D075-0B1E-7C27-22136BED1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40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BAB085-8B02-C2E3-802B-BC8FE254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029E94-DCF2-AE3A-8B3F-861A795F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3C53D2-4F97-A9AF-DEFE-D633190D6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963D30-84A2-3384-B089-E9639430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0B96-B92A-4FCF-A7C8-C3FC6CE876B4}" type="datetime1">
              <a:rPr lang="nl-NL" smtClean="0"/>
              <a:t>5-12-2023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A630758-AD57-7D06-A929-C817A9B3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B80A9C-2EAF-9D5F-CFF0-71BAE366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03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00E20-BBE3-CD59-023C-908CB850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6BB33B2-E638-CFCB-D60D-AAA403E21C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9F0238-ACAB-B1E0-C73C-D1B27B4905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B8845AC-2F6F-8E56-4BFA-F20F996B4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1FCC-5AE3-45E8-A51B-DB6B5E42272F}" type="datetime1">
              <a:rPr lang="nl-NL" smtClean="0"/>
              <a:t>5-12-2023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336AB4-B4B4-A89A-27BC-2A67FE39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26D3E5-F2EE-FF01-4656-A42C8165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24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4802BA9-092A-A784-446C-AEEFE9148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3A85BD-7CC7-43AC-F562-F665BFF7E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EFF313-D7B6-E864-ECAC-31E9A27DD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04521-216B-45B7-9236-2EC3F564C1BA}" type="datetime1">
              <a:rPr lang="nl-NL" smtClean="0"/>
              <a:t>5-12-2023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D76D6A-EBB8-76CF-677F-3D2379FEA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8A6B8D-FEFD-30E5-85B1-B01DE2093D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DBC-F677-48C6-AA3A-9FC04CCB2A4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567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gda@roozeconsultancy.e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3045F-D336-244A-A08C-170D883759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Standing Committee Crisis, Disaster and Trauma Psychology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EC52367-5F33-6992-DE25-5770F6278B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Since 1997</a:t>
            </a:r>
          </a:p>
          <a:p>
            <a:r>
              <a:rPr lang="en-US" dirty="0"/>
              <a:t>Members are representatives of the National Associations from the different European Countries</a:t>
            </a:r>
            <a:endParaRPr lang="nl-NL" dirty="0"/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9214B88D-AF55-7845-BBE6-24046E1B3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3744000" cy="1872000"/>
          </a:xfrm>
          <a:prstGeom prst="rect">
            <a:avLst/>
          </a:prstGeom>
        </p:spPr>
      </p:pic>
      <p:sp>
        <p:nvSpPr>
          <p:cNvPr id="6" name="AutoShape 2" descr="icon for crisis">
            <a:extLst>
              <a:ext uri="{FF2B5EF4-FFF2-40B4-BE49-F238E27FC236}">
                <a16:creationId xmlns:a16="http://schemas.microsoft.com/office/drawing/2014/main" id="{A2C07259-8B1A-F7A5-914C-84196A0BE6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977153"/>
            <a:ext cx="2519082" cy="260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9276CA7B-1330-A29B-19C5-C635A320A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808" y="130594"/>
            <a:ext cx="2411234" cy="2088000"/>
          </a:xfrm>
          <a:prstGeom prst="rect">
            <a:avLst/>
          </a:prstGeom>
          <a:noFill/>
        </p:spPr>
      </p:pic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F66B0B1B-6434-3052-5063-9EB08BA3B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War in Europe, What can Psychology and Psychological Communities say and do, December 6, 2023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8379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DCF49-A4CC-71E3-FD34-D6A695CF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Expert presentations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3F3E12-4C1A-3120-21BD-38D54039A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“Strategic Crisis Communication- lessons from the Czech Republic”</a:t>
            </a:r>
          </a:p>
          <a:p>
            <a:pPr lvl="1"/>
            <a:r>
              <a:rPr lang="en-US" dirty="0"/>
              <a:t>Stepan </a:t>
            </a:r>
            <a:r>
              <a:rPr lang="en-US" dirty="0" err="1"/>
              <a:t>Vymetal</a:t>
            </a:r>
            <a:r>
              <a:rPr lang="en-US" dirty="0"/>
              <a:t>, Ministry of Interior Czech Republic, Crisis, Disaster and Trauma Psychology Section of the Czech-Moravian Psychology Association</a:t>
            </a:r>
          </a:p>
          <a:p>
            <a:r>
              <a:rPr lang="en-US" dirty="0"/>
              <a:t>Strengthen the sense of security of the citizens</a:t>
            </a:r>
          </a:p>
          <a:p>
            <a:r>
              <a:rPr lang="en-US" dirty="0"/>
              <a:t>Increasing awareness and understanding</a:t>
            </a:r>
          </a:p>
          <a:p>
            <a:r>
              <a:rPr lang="en-US" dirty="0"/>
              <a:t>Preventing the creation and spreading of misinformation and disinformation</a:t>
            </a:r>
          </a:p>
          <a:p>
            <a:r>
              <a:rPr lang="en-US" dirty="0"/>
              <a:t>Development of cooperation and mutual communication support with state, public and private actors and non-governmental actors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A658ED3-A450-8B29-0467-28539363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15CE0ACB-B098-5B95-2255-411A3C3CB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E756EAC-3C38-3342-610A-3F770C5289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0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102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B4A31-8713-2B93-C2C6-124889AE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CBB905-9BCE-C042-8CB9-94913DA47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Magda Rooze, </a:t>
            </a:r>
            <a:r>
              <a:rPr lang="en-US" dirty="0">
                <a:hlinkClick r:id="rId2"/>
              </a:rPr>
              <a:t>magda@roozeconsultancy.eu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 want to join our Standing Committee contact your National Psychological Association 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46D5F4-C6B6-71C0-C136-C6076F48E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013283AB-15D0-9E62-F389-34C81A720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765C3FDE-BE49-0F15-04BC-6025CBDA30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0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96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A737A-1885-11E5-BEF0-1747F5CE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Vision and Mission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E28CAEF-E30D-2EEC-6540-A0A43B8E8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on the psychological input on disaster planning and disaster response</a:t>
            </a:r>
          </a:p>
          <a:p>
            <a:r>
              <a:rPr lang="en-US" dirty="0">
                <a:solidFill>
                  <a:srgbClr val="0A0A0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eading in Europe in providing direction to psychologists in the development and delivery of </a:t>
            </a:r>
          </a:p>
          <a:p>
            <a:pPr lvl="1"/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expertise in crisis, disaster and trauma psychology </a:t>
            </a:r>
          </a:p>
          <a:p>
            <a:pPr lvl="1"/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psychosocial crisis management</a:t>
            </a:r>
          </a:p>
          <a:p>
            <a:pPr lvl="1"/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individual and community resilience building </a:t>
            </a:r>
          </a:p>
          <a:p>
            <a:pPr lvl="1"/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and emergency psychology </a:t>
            </a:r>
          </a:p>
          <a:p>
            <a:pPr lvl="1"/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evidence-based post trauma interventions </a:t>
            </a:r>
          </a:p>
          <a:p>
            <a:pPr marL="457200" lvl="1" indent="0">
              <a:buNone/>
            </a:pPr>
            <a:r>
              <a:rPr lang="en-US" sz="2800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and mediate evidence based, best practices and to seek consensus on common European values and standards</a:t>
            </a:r>
            <a:r>
              <a:rPr lang="en-US" b="0" i="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4E6EFD-9ACB-0B72-FB2E-2E68D889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War in Europe, What can Psychology and Psychological Communities say and do, December 6, 2023</a:t>
            </a:r>
            <a:endParaRPr lang="nl-NL" dirty="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F1DC901-A2C9-5498-E8FA-561C07DD3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212AC64-DA69-E4AE-E96D-483056BEE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09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243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0A918-DFB0-1967-1CBC-7DEDC218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 and activities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10C778-C509-785F-A6A0-EF3C2966E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meetings a year, online and in person, visiting different countries</a:t>
            </a:r>
          </a:p>
          <a:p>
            <a:r>
              <a:rPr lang="en-US" dirty="0"/>
              <a:t>Symposium in the hosting country</a:t>
            </a:r>
          </a:p>
          <a:p>
            <a:pPr lvl="1"/>
            <a:r>
              <a:rPr lang="en-US" dirty="0"/>
              <a:t>Exchange of knowledge and expertise between members and national colleagues</a:t>
            </a:r>
          </a:p>
          <a:p>
            <a:pPr lvl="1"/>
            <a:r>
              <a:rPr lang="en-US" dirty="0"/>
              <a:t>Connecting to the colleagues in the hosting country</a:t>
            </a:r>
          </a:p>
          <a:p>
            <a:pPr lvl="1"/>
            <a:r>
              <a:rPr lang="en-US" dirty="0"/>
              <a:t>Connecting to high profile policy makers </a:t>
            </a:r>
          </a:p>
          <a:p>
            <a:r>
              <a:rPr lang="en-US" dirty="0"/>
              <a:t>At the moment 20 members representing 18 European Countries, Association for EMDR and 1 student representative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34623-D89D-1658-D2D7-3EFBA5133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War in Europe, What can Psychology and Psychological Communities say and do, December 6, 2023</a:t>
            </a:r>
            <a:endParaRPr lang="nl-NL" dirty="0"/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E9B6F5AD-A7A4-7724-7F00-5DD552E59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6A9960E3-0147-F8A6-3EEF-482CB14611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09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363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22505E-64DE-0371-F971-D9203FC55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Activities in relation to the war </a:t>
            </a:r>
            <a:br>
              <a:rPr lang="en-US" dirty="0"/>
            </a:br>
            <a:r>
              <a:rPr lang="en-US" dirty="0"/>
              <a:t>in Ukraine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317382-10A9-5EC0-91C0-E75BEB007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February 2022</a:t>
            </a:r>
          </a:p>
          <a:p>
            <a:r>
              <a:rPr lang="en-US" dirty="0"/>
              <a:t>5 Standing Committee meetings</a:t>
            </a:r>
          </a:p>
          <a:p>
            <a:r>
              <a:rPr lang="en-US" dirty="0"/>
              <a:t>2 Symposia: Luxembourg and Nicosia Cyprus</a:t>
            </a:r>
          </a:p>
          <a:p>
            <a:r>
              <a:rPr lang="en-US" dirty="0"/>
              <a:t>During meetings exchange between members on the psychosocial support of the refugees in the different European countries</a:t>
            </a:r>
          </a:p>
          <a:p>
            <a:r>
              <a:rPr lang="en-US" dirty="0"/>
              <a:t>4 expert presentations on the topics: psychosocial support services in conflict-affected areas, mental health in times of war, supporting the needs of victims of war from the EMDR perspective, strategic crisis communication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BB09C6-C663-349C-AED1-BDC0D7CF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983FB091-6C02-C115-A2E1-F2EA05928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C21DDCE-CD7B-732D-B129-9B134DC964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0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6768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BC918-FEFE-4640-7EFC-D47DAFA84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First reports from Ukraine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780FC5-E250-A19C-A054-C293E7576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hosted by the National Psychologist Associations Ukraine May 2022 (online)</a:t>
            </a:r>
          </a:p>
          <a:p>
            <a:r>
              <a:rPr lang="en-US" dirty="0"/>
              <a:t>Huge support for Ukrainian refugees in all European Countries</a:t>
            </a:r>
          </a:p>
          <a:p>
            <a:r>
              <a:rPr lang="en-US" dirty="0"/>
              <a:t>Partnership between National Psychological Association Ukraine and Ukrainian Government to expand psychosocial support system</a:t>
            </a:r>
          </a:p>
          <a:p>
            <a:r>
              <a:rPr lang="en-US" dirty="0"/>
              <a:t>European Funding made available</a:t>
            </a:r>
          </a:p>
          <a:p>
            <a:r>
              <a:rPr lang="en-US" dirty="0"/>
              <a:t>Traumatization among large parts of the population</a:t>
            </a:r>
          </a:p>
          <a:p>
            <a:r>
              <a:rPr lang="en-US" dirty="0"/>
              <a:t>But also resilience and felt solidarity from Europe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52FEA72-1E74-22FF-A7B6-DE29C4A1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3988C986-AC51-FB8B-0D11-2AC21D1D9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C80C082-4E3E-6D07-A6D4-A347FB371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0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924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95442F-4805-4930-A1F5-539B738B0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Refugees in Europe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4A2FE5-A169-7AC6-010C-1EDC5AF5E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Exchange among the members</a:t>
            </a:r>
          </a:p>
          <a:p>
            <a:r>
              <a:rPr lang="en-US" dirty="0"/>
              <a:t>Facilitation of entry, priority visa status</a:t>
            </a:r>
          </a:p>
          <a:p>
            <a:r>
              <a:rPr lang="en-US" dirty="0"/>
              <a:t>Offering support systems, access to social services</a:t>
            </a:r>
          </a:p>
          <a:p>
            <a:r>
              <a:rPr lang="en-US" dirty="0"/>
              <a:t>Communities offering tremendous support</a:t>
            </a:r>
          </a:p>
          <a:p>
            <a:r>
              <a:rPr lang="en-US" dirty="0"/>
              <a:t>Psychosocial support for students</a:t>
            </a:r>
          </a:p>
          <a:p>
            <a:r>
              <a:rPr lang="en-US" dirty="0"/>
              <a:t>Systems were challenged and overwhelmed in some countries</a:t>
            </a:r>
          </a:p>
          <a:p>
            <a:r>
              <a:rPr lang="en-US" dirty="0"/>
              <a:t>Reliving trauma through earlier Russian occupation</a:t>
            </a:r>
          </a:p>
          <a:p>
            <a:r>
              <a:rPr lang="en-US" dirty="0"/>
              <a:t>Some centralized government approach, some more by local communities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8656C4B-3DC0-7321-51E2-7F09E7A4D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AF3D9A69-4E74-C9AD-8335-F31BA2157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AF1B4963-C092-64AE-9EA7-603132D43E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0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549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79065-3FD3-8D72-0FD3-26F1AF3C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Expert presentations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BD2A2-0B63-57A4-A307-72CFFB473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“Mental Health and Psychosocial Support Services Development” </a:t>
            </a:r>
          </a:p>
          <a:p>
            <a:pPr lvl="1"/>
            <a:r>
              <a:rPr lang="en-US" dirty="0"/>
              <a:t>Vitalii Klymchuk – vice president National Psychological Association Ukraine, Expert Mental Health policies development, Mental Health for Ukraine Project</a:t>
            </a:r>
          </a:p>
          <a:p>
            <a:r>
              <a:rPr lang="en-US" dirty="0"/>
              <a:t>Resources needed: training, human resources, financial resources, examples were given</a:t>
            </a:r>
          </a:p>
          <a:p>
            <a:r>
              <a:rPr lang="en-US" dirty="0"/>
              <a:t>Active coordination needed: Mental Health and Psychosocial Support Technical Working group, with partners and guidelines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E02356-621B-952F-F72E-108131591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0E19E8B2-1A93-3B77-C904-94BEC6EE9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E6F9308-F3C0-352E-90A4-F15B869E1C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0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2688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34094C-F237-5B7D-850B-41BFE0B34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Expert Presentations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8BF278-E015-EAD2-6AAB-4BF8A92C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“Mental Health of Refugees in Time of War”</a:t>
            </a:r>
          </a:p>
          <a:p>
            <a:pPr lvl="1"/>
            <a:r>
              <a:rPr lang="en-US" dirty="0" err="1"/>
              <a:t>Viktoriia</a:t>
            </a:r>
            <a:r>
              <a:rPr lang="en-US" dirty="0"/>
              <a:t> Gorbunova, Zhytomyr State Ivan Franko University Ukraine, University of Luxembourg</a:t>
            </a:r>
          </a:p>
          <a:p>
            <a:r>
              <a:rPr lang="en-US" dirty="0"/>
              <a:t>Number of refugees over 8 </a:t>
            </a:r>
            <a:r>
              <a:rPr lang="en-US" dirty="0" err="1"/>
              <a:t>mln</a:t>
            </a:r>
            <a:r>
              <a:rPr lang="en-US" dirty="0"/>
              <a:t>. (May 2023)</a:t>
            </a:r>
          </a:p>
          <a:p>
            <a:r>
              <a:rPr lang="en-US" dirty="0"/>
              <a:t>Demographics with exact data, majority women and children</a:t>
            </a:r>
          </a:p>
          <a:p>
            <a:r>
              <a:rPr lang="en-US" dirty="0"/>
              <a:t>Reports on mental health status with exact data, 73% deterioration of mental health</a:t>
            </a:r>
          </a:p>
          <a:p>
            <a:r>
              <a:rPr lang="en-US" dirty="0"/>
              <a:t>Data on need for counseling, on average 15%</a:t>
            </a:r>
          </a:p>
          <a:p>
            <a:r>
              <a:rPr lang="en-US" dirty="0"/>
              <a:t>Reported feelings: anxiety, emotional instability, sleep problems, exhaustion</a:t>
            </a:r>
          </a:p>
          <a:p>
            <a:pPr marL="457200" lvl="1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ADF727-D258-623D-332D-0869BAE5C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C9153883-80E2-BF6D-3ACA-2A6FA0F28D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5CCC39C-ADB7-4A62-3F05-341D1CAE77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0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012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93C69-B012-1C30-9FEE-343975E3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Expert presentations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20E318-D60E-D6FB-F500-48D5FA57E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“Supporting the needs of victims of war, EMDR Europe”</a:t>
            </a:r>
          </a:p>
          <a:p>
            <a:pPr lvl="1"/>
            <a:r>
              <a:rPr lang="en-US" dirty="0"/>
              <a:t>Andreea Apostol, EMDR Europe trainer, EMDR Romania Vice-President, 112 Emergency Psychologist Barcelona</a:t>
            </a:r>
          </a:p>
          <a:p>
            <a:r>
              <a:rPr lang="en-US" dirty="0"/>
              <a:t>Providing specialized psychological aid and support</a:t>
            </a:r>
          </a:p>
          <a:p>
            <a:r>
              <a:rPr lang="en-US" dirty="0"/>
              <a:t>Providing online psychological support to psychologists to stabilize them and facilitate the processing of the most traumatic moments for them</a:t>
            </a:r>
          </a:p>
          <a:p>
            <a:r>
              <a:rPr lang="en-US" dirty="0"/>
              <a:t>Then they provide psychological first aid to the Ukrainian population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18BA98-0F26-9786-6D65-708D0364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War in Europe, What can Psychology and Psychological Communities say and do, December 6, 2023</a:t>
            </a:r>
            <a:endParaRPr lang="nl-NL"/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7850AE4A-DAC2-A931-200D-C47A3636B3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31"/>
            <a:ext cx="2880000" cy="14400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3E2DA1A-1850-21DC-FCCE-67586DCC6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307" y="170238"/>
            <a:ext cx="1704493" cy="147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868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857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Standing Committee Crisis, Disaster and Trauma Psychology</vt:lpstr>
      <vt:lpstr>Vision and Mission</vt:lpstr>
      <vt:lpstr>Structure and activities</vt:lpstr>
      <vt:lpstr>Activities in relation to the war  in Ukraine</vt:lpstr>
      <vt:lpstr>First reports from Ukraine</vt:lpstr>
      <vt:lpstr>Refugees in Europe</vt:lpstr>
      <vt:lpstr>Expert presentations</vt:lpstr>
      <vt:lpstr>Expert Presentations</vt:lpstr>
      <vt:lpstr>Expert presentations</vt:lpstr>
      <vt:lpstr>Expert presentations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Standing Committee Crisis, Disaster and Trauma Psychology</dc:title>
  <dc:creator>Magda Rooze</dc:creator>
  <cp:lastModifiedBy>Sabine</cp:lastModifiedBy>
  <cp:revision>2</cp:revision>
  <cp:lastPrinted>2023-12-05T11:27:55Z</cp:lastPrinted>
  <dcterms:created xsi:type="dcterms:W3CDTF">2023-12-02T12:45:35Z</dcterms:created>
  <dcterms:modified xsi:type="dcterms:W3CDTF">2023-12-05T11:28:23Z</dcterms:modified>
</cp:coreProperties>
</file>